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2023 года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778250865019003E-3"/>
                  <c:y val="-1.7892536900086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889125432509501E-2"/>
                  <c:y val="-1.2780383500061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168574.1</c:v>
                </c:pt>
                <c:pt idx="1">
                  <c:v>6466.4</c:v>
                </c:pt>
                <c:pt idx="2">
                  <c:v>283373.8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 2024 года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011513235266151E-2"/>
                  <c:y val="-1.2780383500061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133901038022805E-2"/>
                  <c:y val="-2.5560767000123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223529.4</c:v>
                </c:pt>
                <c:pt idx="1">
                  <c:v>20582.3</c:v>
                </c:pt>
                <c:pt idx="2">
                  <c:v>279753.8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7710720"/>
        <c:axId val="127712256"/>
        <c:axId val="0"/>
      </c:bar3DChart>
      <c:catAx>
        <c:axId val="127710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712256"/>
        <c:crosses val="autoZero"/>
        <c:auto val="1"/>
        <c:lblAlgn val="ctr"/>
        <c:lblOffset val="100"/>
        <c:noMultiLvlLbl val="0"/>
      </c:catAx>
      <c:valAx>
        <c:axId val="1277122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000" dirty="0" smtClean="0"/>
                  <a:t>Тыс. руб</a:t>
                </a:r>
                <a:r>
                  <a:rPr lang="ru-RU" dirty="0" smtClean="0"/>
                  <a:t>.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0.13150540830798579"/>
              <c:y val="0.5347201760190897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710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735715551124952"/>
          <c:y val="0.72300440852787695"/>
          <c:w val="0.25674687297007043"/>
          <c:h val="0.13156428673786649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 бюджета на 2024 год</c:v>
                </c:pt>
              </c:strCache>
            </c:strRef>
          </c:tx>
          <c:explosion val="25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223 529,4</c:v>
                </c:pt>
                <c:pt idx="1">
                  <c:v>Неналоговые доходы 20 582,3</c:v>
                </c:pt>
                <c:pt idx="2">
                  <c:v>Безвозмездные поступления 279 753,8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43.4</c:v>
                </c:pt>
                <c:pt idx="1">
                  <c:v>3.9</c:v>
                </c:pt>
                <c:pt idx="2">
                  <c:v>52.7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040512297073982"/>
          <c:y val="0.5661249790584687"/>
          <c:w val="0.32964433265286286"/>
          <c:h val="0.27559331053580755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</a:p>
          <a:p>
            <a:pPr>
              <a:defRPr/>
            </a:pPr>
            <a:r>
              <a:rPr lang="ru-RU" sz="1600" dirty="0" smtClean="0"/>
              <a:t>                                                                               </a:t>
            </a:r>
            <a:endParaRPr lang="ru-RU" sz="16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345679012345678E-2"/>
                  <c:y val="-0.157554379776602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945E-2"/>
                  <c:y val="-0.244562022339800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345679012345678E-2"/>
                  <c:y val="-0.357436801881246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51135</c:v>
                </c:pt>
                <c:pt idx="1">
                  <c:v>81522.2</c:v>
                </c:pt>
                <c:pt idx="2">
                  <c:v>147096.6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48340096"/>
        <c:axId val="148359424"/>
        <c:axId val="0"/>
      </c:bar3DChart>
      <c:catAx>
        <c:axId val="148340096"/>
        <c:scaling>
          <c:orientation val="minMax"/>
        </c:scaling>
        <c:delete val="0"/>
        <c:axPos val="b"/>
        <c:majorTickMark val="out"/>
        <c:minorTickMark val="none"/>
        <c:tickLblPos val="nextTo"/>
        <c:crossAx val="148359424"/>
        <c:crosses val="autoZero"/>
        <c:auto val="1"/>
        <c:lblAlgn val="ctr"/>
        <c:lblOffset val="100"/>
        <c:noMultiLvlLbl val="0"/>
      </c:catAx>
      <c:valAx>
        <c:axId val="1483594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800" b="0" dirty="0" smtClean="0">
                    <a:latin typeface="Times New Roman" pitchFamily="18" charset="0"/>
                    <a:cs typeface="Times New Roman" pitchFamily="18" charset="0"/>
                  </a:rPr>
                  <a:t>Тыс. руб</a:t>
                </a:r>
                <a:r>
                  <a:rPr lang="ru-RU" sz="1200" b="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2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19252333041703121"/>
              <c:y val="0.90616117429765719"/>
            </c:manualLayout>
          </c:layout>
          <c:overlay val="0"/>
        </c:title>
        <c:numFmt formatCode="#,##0.00" sourceLinked="1"/>
        <c:majorTickMark val="out"/>
        <c:minorTickMark val="none"/>
        <c:tickLblPos val="nextTo"/>
        <c:crossAx val="148340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327C-D3F9-478C-8AD6-5D636CBCC255}" type="datetimeFigureOut">
              <a:rPr lang="ru-RU" smtClean="0"/>
              <a:t>04.07.2024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7AAE-2FB1-4E2D-8C1B-25A4DBDC08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0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327C-D3F9-478C-8AD6-5D636CBCC255}" type="datetimeFigureOut">
              <a:rPr lang="ru-RU" smtClean="0"/>
              <a:t>04.07.2024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7AAE-2FB1-4E2D-8C1B-25A4DBDC08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47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327C-D3F9-478C-8AD6-5D636CBCC255}" type="datetimeFigureOut">
              <a:rPr lang="ru-RU" smtClean="0"/>
              <a:t>04.07.2024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7AAE-2FB1-4E2D-8C1B-25A4DBDC08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99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327C-D3F9-478C-8AD6-5D636CBCC255}" type="datetimeFigureOut">
              <a:rPr lang="ru-RU" smtClean="0"/>
              <a:t>04.07.2024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7AAE-2FB1-4E2D-8C1B-25A4DBDC08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17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327C-D3F9-478C-8AD6-5D636CBCC255}" type="datetimeFigureOut">
              <a:rPr lang="ru-RU" smtClean="0"/>
              <a:t>04.07.2024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7AAE-2FB1-4E2D-8C1B-25A4DBDC08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54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327C-D3F9-478C-8AD6-5D636CBCC255}" type="datetimeFigureOut">
              <a:rPr lang="ru-RU" smtClean="0"/>
              <a:t>04.07.2024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7AAE-2FB1-4E2D-8C1B-25A4DBDC08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163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327C-D3F9-478C-8AD6-5D636CBCC255}" type="datetimeFigureOut">
              <a:rPr lang="ru-RU" smtClean="0"/>
              <a:t>04.07.2024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7AAE-2FB1-4E2D-8C1B-25A4DBDC08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21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327C-D3F9-478C-8AD6-5D636CBCC255}" type="datetimeFigureOut">
              <a:rPr lang="ru-RU" smtClean="0"/>
              <a:t>04.07.2024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7AAE-2FB1-4E2D-8C1B-25A4DBDC08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47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327C-D3F9-478C-8AD6-5D636CBCC255}" type="datetimeFigureOut">
              <a:rPr lang="ru-RU" smtClean="0"/>
              <a:t>04.07.2024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7AAE-2FB1-4E2D-8C1B-25A4DBDC08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41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327C-D3F9-478C-8AD6-5D636CBCC255}" type="datetimeFigureOut">
              <a:rPr lang="ru-RU" smtClean="0"/>
              <a:t>04.07.2024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7AAE-2FB1-4E2D-8C1B-25A4DBDC08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13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327C-D3F9-478C-8AD6-5D636CBCC255}" type="datetimeFigureOut">
              <a:rPr lang="ru-RU" smtClean="0"/>
              <a:t>04.07.2024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17AAE-2FB1-4E2D-8C1B-25A4DBDC08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21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4327C-D3F9-478C-8AD6-5D636CBCC255}" type="datetimeFigureOut">
              <a:rPr lang="ru-RU" smtClean="0"/>
              <a:t>04.07.2024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17AAE-2FB1-4E2D-8C1B-25A4DBDC084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12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Администрация Кувшиновского муниципального округа Тверской области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08912" cy="4608512"/>
          </a:xfrm>
        </p:spPr>
        <p:txBody>
          <a:bodyPr>
            <a:normAutofit fontScale="92500" lnSpcReduction="20000"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граждан </a:t>
            </a:r>
          </a:p>
          <a:p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2024 год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бюджету Кувшиновского муниципального округа Тверской области на 2024 год и плановый период 2025 и 2026 годов </a:t>
            </a:r>
          </a:p>
          <a:p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 декабря 2023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432048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8347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Правовые основания и цель принятия бюджета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Правовые</a:t>
            </a:r>
          </a:p>
          <a:p>
            <a:pPr marL="0" indent="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основания</a:t>
            </a: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71800" y="1844824"/>
            <a:ext cx="5688632" cy="15841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Бюджетный кодекс Российской Федерации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Думы Кувшиновского муниципального округа от 20.10.2023 №22 «Об утверждении положения о бюджетном процессе в Кувшиновском муниципальном округе»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4077072"/>
            <a:ext cx="5760640" cy="15121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выполнения полномочий органов местного самоуправления Кувшиновского муниципального округа, переданных государственных полномочий Тверской области на 2024 год и на плановый период 2025 и 2026 годов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566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ОСНОВНЫЕ ПОДХОДЫ К ФОРМИРОВАНИЮ ПРОЕКТА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❑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 бюджета подготовлен на основе прогноза социально-экономического развития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Кувшиновского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муниципального округа Тверской области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❑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Финансовое обеспечение реализации национальных проектов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❑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Участие в федеральных и региональных программах (обеспечение условий софинансирования)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❑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Выполнение социальных обязательств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❑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Повышение заработной платы работников бюджетной сферы (в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 указам Президента РФ)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❑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Непривлечение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кредитов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8088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ПАРАМЕТРЫ БЮДЖЕТА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237663"/>
              </p:ext>
            </p:extLst>
          </p:nvPr>
        </p:nvGraphicFramePr>
        <p:xfrm>
          <a:off x="491716" y="1556792"/>
          <a:ext cx="8328756" cy="5093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99728"/>
                <a:gridCol w="2904492"/>
                <a:gridCol w="1296144"/>
                <a:gridCol w="1224136"/>
                <a:gridCol w="1224136"/>
                <a:gridCol w="1080120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(решение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 бюджете в ред. от 21.12.2023)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458 414,3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514 964,0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510 961,8</a:t>
                      </a:r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510 118,4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неналоговые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175 040,5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235 210,2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244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111,7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255 976,4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в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283 373,8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279 753,8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266 850,1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254 142,0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27 077,2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51 135,0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38 890,0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23 095,0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71 450,4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81 522,2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79 011,7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80 230,1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149 392,5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147 096,6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148 948,4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150 816,9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МБТ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35 253,2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негосударственных организаций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прочие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484 666,0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514 964,0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510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961,8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510 118,4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Дефицит/профицит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- 26 251,7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675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Доходная часть бюджета</a:t>
            </a:r>
          </a:p>
          <a:p>
            <a:pPr marL="0" indent="0" algn="ctr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63641379"/>
              </p:ext>
            </p:extLst>
          </p:nvPr>
        </p:nvGraphicFramePr>
        <p:xfrm>
          <a:off x="575556" y="1556792"/>
          <a:ext cx="79928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031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436490"/>
              </p:ext>
            </p:extLst>
          </p:nvPr>
        </p:nvGraphicFramePr>
        <p:xfrm>
          <a:off x="457200" y="1052513"/>
          <a:ext cx="8229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0115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920958"/>
              </p:ext>
            </p:extLst>
          </p:nvPr>
        </p:nvGraphicFramePr>
        <p:xfrm>
          <a:off x="457200" y="1052513"/>
          <a:ext cx="8229600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9384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Расходы бюджета на реализацию 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муниципальных программ       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961195"/>
              </p:ext>
            </p:extLst>
          </p:nvPr>
        </p:nvGraphicFramePr>
        <p:xfrm>
          <a:off x="467546" y="2132854"/>
          <a:ext cx="8424936" cy="456283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04156"/>
                <a:gridCol w="1404156"/>
                <a:gridCol w="1404156"/>
                <a:gridCol w="1404156"/>
                <a:gridCol w="1404156"/>
                <a:gridCol w="1404156"/>
              </a:tblGrid>
              <a:tr h="69607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план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2024/2023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07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484 666,0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514 964,0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+30  298,0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503 886,8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496 164,8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603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07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реализацию муниципальных программ,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468 862,5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509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944,8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+ 41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082,3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501 543,2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494 309,2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07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не включенные в муниципальные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15 803,5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019,2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-10 784,3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343,6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1 855,6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07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Условно утвержденные расходы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7 075,0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13 953,6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9636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МП «Развитие сферы транспорта и дорожного хозяйства Кувшиновского муниципального округа на- 2024-2028 годы»</a:t>
            </a:r>
          </a:p>
          <a:p>
            <a:pPr marL="0" indent="0" algn="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397926"/>
              </p:ext>
            </p:extLst>
          </p:nvPr>
        </p:nvGraphicFramePr>
        <p:xfrm>
          <a:off x="539552" y="2060848"/>
          <a:ext cx="8208912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009"/>
                <a:gridCol w="1755009"/>
                <a:gridCol w="1075651"/>
                <a:gridCol w="1245490"/>
                <a:gridCol w="1188877"/>
                <a:gridCol w="1188876"/>
              </a:tblGrid>
              <a:tr h="370840">
                <a:tc grid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Соц.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маршруты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Областной бюджет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13 403,2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13 430,9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13 471,6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13 471,4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3 350,8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3 359,7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3 367,8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3 367,8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транспортного обслуживания населения автомобильным транспортом на внутрирайонных сообщениях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1 000,0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1 000,0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Times New Roman" pitchFamily="18" charset="0"/>
                          <a:cs typeface="Times New Roman" pitchFamily="18" charset="0"/>
                        </a:rPr>
                        <a:t>1 000,0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1 000,0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автомобильных дорог 3 класса общего пользования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11 591,9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14 516,1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15 096,7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15 700,6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и ремонт дорог общего пользования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54 874,7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58 857,3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50 112,8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52 151,5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 дворовых территорий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многоквартирных домов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6 951,0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4 542,2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4 616,7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4 777,4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777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МП «Экономическое развитие Кувшиновского муниципального округа»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756475"/>
              </p:ext>
            </p:extLst>
          </p:nvPr>
        </p:nvGraphicFramePr>
        <p:xfrm>
          <a:off x="467544" y="2492896"/>
          <a:ext cx="8208912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1080120"/>
                <a:gridCol w="1080120"/>
                <a:gridCol w="1224136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мероприятий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посвященных Дню предпринимателя, Дню торговли и бытового обслуживания, Дню муниципального округа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Предоставление статистической информации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758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599"/>
          </a:xfrm>
        </p:spPr>
        <p:txBody>
          <a:bodyPr/>
          <a:lstStyle/>
          <a:p>
            <a:pPr marL="0" indent="0"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МП «Формирование современной городской среды в Кувшиновском муниципальном округе»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798117"/>
              </p:ext>
            </p:extLst>
          </p:nvPr>
        </p:nvGraphicFramePr>
        <p:xfrm>
          <a:off x="503547" y="3573016"/>
          <a:ext cx="813690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473"/>
                <a:gridCol w="2507063"/>
                <a:gridCol w="864096"/>
                <a:gridCol w="864096"/>
                <a:gridCol w="864096"/>
                <a:gridCol w="720081"/>
              </a:tblGrid>
              <a:tr h="370840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 по благоустройству дворовых территорий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5 684,3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4 858,3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689,8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18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 прогнозе социально-экономического развития Кувшиновского муниципального округа Тверской области на 2024 - 2026 годы </a:t>
            </a:r>
          </a:p>
          <a:p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Кувшиново, 28 декабря 2023 года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0648"/>
            <a:ext cx="432048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5702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МП «Развитие и благоустройство сельских территорий Кувшиновского муниципального округа на 2024-2028 годы»</a:t>
            </a:r>
          </a:p>
          <a:p>
            <a:pPr marL="0" indent="0" algn="ctr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880109"/>
              </p:ext>
            </p:extLst>
          </p:nvPr>
        </p:nvGraphicFramePr>
        <p:xfrm>
          <a:off x="467544" y="2420888"/>
          <a:ext cx="828092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1224136"/>
                <a:gridCol w="1224136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Поддержание автомобильных дорог общего пользования местного значения на уровне соответствующем категории дорог на территориях сельских поселений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7 423,2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6 685,8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6 786,7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и ремонт питьевых колодцев, расположенных на сельских территориях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407,5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и ремонт водопроводных сетей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414,0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содержания и благоустройства территорий поселений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2 047,0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1 500,0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1 000,0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мест захоронений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(кладбищ), в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воинских захоронений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оплату потребления электроэнергии по уличному освещению сельских территорий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1 500,0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1 600,0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1 200,0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84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по отраслям</a:t>
            </a: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576113"/>
              </p:ext>
            </p:extLst>
          </p:nvPr>
        </p:nvGraphicFramePr>
        <p:xfrm>
          <a:off x="467544" y="1556792"/>
          <a:ext cx="8208912" cy="45393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2488"/>
                <a:gridCol w="1080120"/>
                <a:gridCol w="864096"/>
                <a:gridCol w="864096"/>
                <a:gridCol w="1008112"/>
              </a:tblGrid>
              <a:tr h="1849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34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54 802,90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71 812,70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71 153,20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68 425,10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34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1 139,60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1 179,20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1 179,80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34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3 877,60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4 993,60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4 991,60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4 869,40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34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92 550,90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91 402,00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92 634,90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94 201,00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51619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11 504,90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31 323,30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21960,8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16626,8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51619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18498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249 952,10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250 077,30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246 759,90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246347,8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34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45 572,00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43 556,40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43 640,40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42 640,40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34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13 155,80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7 787,30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8 695,00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9 902,70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34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8 974,50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10 129,50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10 129,50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9 429,50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34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2 545,90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2 685,30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2 685,30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2 485,30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</a:tr>
              <a:tr h="3470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МБТ общего характера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1 719,40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809" marR="8809" marT="880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766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01328"/>
              </p:ext>
            </p:extLst>
          </p:nvPr>
        </p:nvGraphicFramePr>
        <p:xfrm>
          <a:off x="457200" y="1587128"/>
          <a:ext cx="8064896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1080120"/>
                <a:gridCol w="1224136"/>
                <a:gridCol w="1152128"/>
                <a:gridCol w="1152128"/>
              </a:tblGrid>
              <a:tr h="370840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3824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12 593,5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7 023,1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7 930,8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9 138,5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753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1 343,1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1 471,4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1 171,4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1 171,4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12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семьи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детства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11 250,4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5 551,7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6 759,4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7 967,1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15616" y="1052736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Меры социальной поддержки населения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2996952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Сохранены приоритетные социально-значимые направления поддержки: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Обеспечение школьной формой учащихся 1 – 11 классов из многодетных семей, в том числе с 2022 года предоставление школьной формы детям, находящимся под опекой (попечительством)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Обеспечение автотранспортом многодетных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семей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Подарочные наборы детских принадлежностей для новорожденных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детей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Ежемесячные выплаты «Детям войны»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Единовременные выплаты ко Дню Победы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Школьно-письменные наборы для первоклассников многодетным семьям и семьям с недостаточным уровнем доход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5028277"/>
            <a:ext cx="8352928" cy="128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 со стрелкой вверх 9"/>
          <p:cNvSpPr/>
          <p:nvPr/>
        </p:nvSpPr>
        <p:spPr>
          <a:xfrm>
            <a:off x="215516" y="5156514"/>
            <a:ext cx="1800200" cy="1152128"/>
          </a:xfrm>
          <a:prstGeom prst="up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Компенсация расходов на оплату ЖКУ 846,0 </a:t>
            </a:r>
            <a:r>
              <a:rPr lang="ru-RU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носка со стрелкой вверх 10"/>
          <p:cNvSpPr/>
          <p:nvPr/>
        </p:nvSpPr>
        <p:spPr>
          <a:xfrm>
            <a:off x="2015716" y="5170771"/>
            <a:ext cx="1800200" cy="1152128"/>
          </a:xfrm>
          <a:prstGeom prst="up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Почетный гражданин Кувшиновского МО 210,4 </a:t>
            </a:r>
            <a:r>
              <a:rPr lang="ru-RU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3815916" y="5170771"/>
            <a:ext cx="1800200" cy="1152128"/>
          </a:xfrm>
          <a:prstGeom prst="up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Компенсация части родительской платы за присмотр-уход 3 322,6 </a:t>
            </a:r>
            <a:r>
              <a:rPr lang="ru-RU" sz="1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5616116" y="5170771"/>
            <a:ext cx="1951220" cy="1152128"/>
          </a:xfrm>
          <a:prstGeom prst="up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жилыми помещениями детей сирот, оставшихся без попечения родителей        1 207,7</a:t>
            </a:r>
            <a:endParaRPr lang="ru-RU" sz="11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7567336" y="5170771"/>
            <a:ext cx="1325144" cy="1152128"/>
          </a:xfrm>
          <a:prstGeom prst="up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жильем молодых </a:t>
            </a:r>
            <a:r>
              <a:rPr lang="ru-RU" sz="12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семей                   </a:t>
            </a:r>
            <a:r>
              <a:rPr lang="ru-RU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1 021,4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333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964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Основные  параметры бюджета Кувшиновского МО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  <p:sp>
        <p:nvSpPr>
          <p:cNvPr id="7" name="Блок-схема: магнитный диск 6"/>
          <p:cNvSpPr/>
          <p:nvPr/>
        </p:nvSpPr>
        <p:spPr>
          <a:xfrm>
            <a:off x="3923928" y="1556792"/>
            <a:ext cx="1800200" cy="648072"/>
          </a:xfrm>
          <a:prstGeom prst="flowChartMagneticDisk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Бюджетная обеспеченность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3923928" y="2276872"/>
            <a:ext cx="1800200" cy="1296144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 в расчете на 1 человека (руб./чел.)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41 160,9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3923928" y="3645024"/>
            <a:ext cx="1800200" cy="1368152"/>
          </a:xfrm>
          <a:prstGeom prst="flowChartMagneticDisk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в расчете на 1 человека (руб./чел.)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41 160,9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3923927" y="5157192"/>
            <a:ext cx="1800201" cy="1080120"/>
          </a:xfrm>
          <a:prstGeom prst="flowChartMagneticDisk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Численность</a:t>
            </a:r>
          </a:p>
          <a:p>
            <a:pPr algn="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населения</a:t>
            </a:r>
          </a:p>
          <a:p>
            <a:pPr algn="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12 511 чел.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210" y="5589240"/>
            <a:ext cx="432048" cy="576064"/>
          </a:xfrm>
          <a:prstGeom prst="rect">
            <a:avLst/>
          </a:prstGeom>
          <a:noFill/>
        </p:spPr>
      </p:pic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539552" y="1556792"/>
            <a:ext cx="3168352" cy="50405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514 964,0 тыс. руб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539552" y="2197014"/>
            <a:ext cx="3259242" cy="72793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181 975,9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539552" y="2959312"/>
            <a:ext cx="3259242" cy="727930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на совокупный доход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9 046,2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539552" y="3730698"/>
            <a:ext cx="3259242" cy="1282478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имущества, находящегося в государственной и муниципальной собственности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7 030,8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539552" y="5091986"/>
            <a:ext cx="3259242" cy="727930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на имущество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15 842,0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514740" y="5877272"/>
            <a:ext cx="3259242" cy="727930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279 753,8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5868144" y="1556792"/>
            <a:ext cx="3168352" cy="50405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514 964,0 тыс. руб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5859066" y="2065426"/>
            <a:ext cx="3168352" cy="50405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Общегосударственные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вопросы </a:t>
            </a:r>
          </a:p>
          <a:p>
            <a:pPr algn="ctr" fontAlgn="b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71 812,7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5868144" y="2569482"/>
            <a:ext cx="3168352" cy="249739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оборона 1 139,6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5868144" y="2819221"/>
            <a:ext cx="3168352" cy="756084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</a:t>
            </a:r>
          </a:p>
          <a:p>
            <a:pPr algn="ctr" fontAlgn="b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4 993,6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5868144" y="3561228"/>
            <a:ext cx="3168352" cy="25202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91 402,0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5859066" y="3814060"/>
            <a:ext cx="3168352" cy="504056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  </a:t>
            </a:r>
          </a:p>
          <a:p>
            <a:pPr algn="ctr" fontAlgn="b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31 323,3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5859066" y="4316348"/>
            <a:ext cx="3168352" cy="28418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 57,0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5859066" y="4600536"/>
            <a:ext cx="3168352" cy="25202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   250 077,3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5859066" y="4865160"/>
            <a:ext cx="3168352" cy="25202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Культура, кинематография  43 556,4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с двумя скругленными противолежащими углами 27"/>
          <p:cNvSpPr/>
          <p:nvPr/>
        </p:nvSpPr>
        <p:spPr>
          <a:xfrm>
            <a:off x="5868144" y="5119871"/>
            <a:ext cx="3168352" cy="25202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политика 7 787,3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5868144" y="5394017"/>
            <a:ext cx="3168352" cy="252028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10 129,5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5859066" y="5665492"/>
            <a:ext cx="3168352" cy="49981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 массовой информации          2 685,3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691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МУНИЦИПАЛЬНЫЙ ДОЛГ</a:t>
            </a: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Муниципальный долг - отсутствует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8884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на 2024 год 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</a:t>
            </a:r>
            <a:r>
              <a:rPr lang="ru-RU" sz="1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</a:p>
          <a:p>
            <a:pPr marL="0" indent="0" algn="ctr">
              <a:buNone/>
            </a:pPr>
            <a:endParaRPr lang="ru-RU" sz="1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691680" y="2420888"/>
            <a:ext cx="2520280" cy="1224136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514 964,0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148064" y="2386608"/>
            <a:ext cx="2520280" cy="1224136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514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964,0</a:t>
            </a:r>
          </a:p>
        </p:txBody>
      </p:sp>
      <p:sp>
        <p:nvSpPr>
          <p:cNvPr id="7" name="Тройная стрелка влево/вправо/вверх 6"/>
          <p:cNvSpPr/>
          <p:nvPr/>
        </p:nvSpPr>
        <p:spPr>
          <a:xfrm rot="10800000">
            <a:off x="4067944" y="3789040"/>
            <a:ext cx="1152128" cy="79208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3383867" y="4725144"/>
            <a:ext cx="2520280" cy="1224136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575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на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</a:p>
          <a:p>
            <a:pPr marL="0" indent="0" algn="ctr">
              <a:buNone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691680" y="2420888"/>
            <a:ext cx="2520280" cy="1224136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503 886,8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148064" y="2386608"/>
            <a:ext cx="2520280" cy="1224136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503 886,8</a:t>
            </a:r>
          </a:p>
        </p:txBody>
      </p:sp>
      <p:sp>
        <p:nvSpPr>
          <p:cNvPr id="7" name="Тройная стрелка влево/вправо/вверх 6"/>
          <p:cNvSpPr/>
          <p:nvPr/>
        </p:nvSpPr>
        <p:spPr>
          <a:xfrm rot="10800000">
            <a:off x="4067944" y="3789040"/>
            <a:ext cx="1152128" cy="79208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383867" y="4725144"/>
            <a:ext cx="2520280" cy="1224136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9241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r>
              <a:rPr lang="ru-RU" sz="28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</a:p>
          <a:p>
            <a:pPr marL="0" indent="0" algn="ctr">
              <a:buNone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691680" y="2420888"/>
            <a:ext cx="2520280" cy="1224136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496 164,8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148064" y="2386608"/>
            <a:ext cx="2520280" cy="1224136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496 164,8</a:t>
            </a:r>
          </a:p>
        </p:txBody>
      </p:sp>
      <p:sp>
        <p:nvSpPr>
          <p:cNvPr id="7" name="Тройная стрелка влево/вправо/вверх 6"/>
          <p:cNvSpPr/>
          <p:nvPr/>
        </p:nvSpPr>
        <p:spPr>
          <a:xfrm rot="10800000">
            <a:off x="4067944" y="3789040"/>
            <a:ext cx="1152128" cy="792088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383867" y="4725144"/>
            <a:ext cx="2520280" cy="1224136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459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задачи ГРБС по исполнению бюджета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году</a:t>
            </a: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  <p:sp>
        <p:nvSpPr>
          <p:cNvPr id="5" name="Блок-схема: карточка 4"/>
          <p:cNvSpPr/>
          <p:nvPr/>
        </p:nvSpPr>
        <p:spPr>
          <a:xfrm>
            <a:off x="683568" y="2276872"/>
            <a:ext cx="7920880" cy="720080"/>
          </a:xfrm>
          <a:prstGeom prst="flowChartPunchedCar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своевременного принятия правовых актов, необходимых для исполнения бюджета Кувшиновского МО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карточка 5"/>
          <p:cNvSpPr/>
          <p:nvPr/>
        </p:nvSpPr>
        <p:spPr>
          <a:xfrm>
            <a:off x="666436" y="3068960"/>
            <a:ext cx="7920880" cy="648072"/>
          </a:xfrm>
          <a:prstGeom prst="flowChartPunchedCar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 соглашений о предоставлении бюджету Кувшиновского МО из федерального бюджета субсидий и иных МБТ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карточка 6"/>
          <p:cNvSpPr/>
          <p:nvPr/>
        </p:nvSpPr>
        <p:spPr>
          <a:xfrm>
            <a:off x="660927" y="3789040"/>
            <a:ext cx="7920880" cy="432048"/>
          </a:xfrm>
          <a:prstGeom prst="flowChartPunchedCar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Подписание соглашений по софинансируемым направлениям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карточка 7"/>
          <p:cNvSpPr/>
          <p:nvPr/>
        </p:nvSpPr>
        <p:spPr>
          <a:xfrm>
            <a:off x="683568" y="4293096"/>
            <a:ext cx="7920880" cy="1008112"/>
          </a:xfrm>
          <a:prstGeom prst="flowChartPunchedCar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конкурентных процедур и заключение контрактов на ремонт, благоустройство дворовых территорий и приобретение оборудования – до 1 апреля 2024 года, иные закупки – до 1 июня 2024 года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карточка 8"/>
          <p:cNvSpPr/>
          <p:nvPr/>
        </p:nvSpPr>
        <p:spPr>
          <a:xfrm>
            <a:off x="666436" y="5373216"/>
            <a:ext cx="7920880" cy="1008112"/>
          </a:xfrm>
          <a:prstGeom prst="flowChartPunchedCard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Заключение контрактов со следующими сроками исполнения: проведение ремонтных работ- до 1 октября 2024 года, закупка оборудования – до 1 июля 2024 года, по иным контрактам – до 1 сентября 2024 года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36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882855"/>
              </p:ext>
            </p:extLst>
          </p:nvPr>
        </p:nvGraphicFramePr>
        <p:xfrm>
          <a:off x="395537" y="1196752"/>
          <a:ext cx="8291263" cy="484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08311"/>
                <a:gridCol w="1080120"/>
                <a:gridCol w="1152128"/>
                <a:gridCol w="1152128"/>
                <a:gridCol w="1080120"/>
                <a:gridCol w="1018456"/>
              </a:tblGrid>
              <a:tr h="576064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r>
                        <a:rPr lang="ru-RU" baseline="0" dirty="0" smtClean="0"/>
                        <a:t> прогноза социально-экономического развития Кувшиновского муниципального округа Тверской области на 2024-2026 годы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15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671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Среднегодовая численность населения, </a:t>
                      </a: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человек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12,833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12,668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12,511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12,359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12,211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158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Фонд оплаты труда, млн. 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1443,99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1501,72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1456,66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1522,89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1612,74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158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малых предприятий, включая микропредприятия (на конец года), ед.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158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отгруженных товаров собственного производства,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16 264 539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14 627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269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16 005 940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17 176 979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18 271 449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158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Продукция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сельского хозяйства, млн. рублей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278,57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276,563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302,813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315,531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328,468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158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обучающихся в общеобразовательных учреждениях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человек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1288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1288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1288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1288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158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врачей всех специальностей, человек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1518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 для граждан это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Бюджет для граждан – это документ составляющийся на регулярной основе, который содержит основные положения проекта закона областного бюджета и отчета о его исполнении в доступной и понятной форме.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«Бюджет для граждан» Кувшиновского муниципального округа Тверской области позволит Вам ознакомиться с основными параметрами бюджета на 2024 год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192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Тематическое наполнение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Вводная часть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 характеристика бюджета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Дополнительная информация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1258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Вводная часть</a:t>
            </a:r>
          </a:p>
          <a:p>
            <a:pPr marL="0" indent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Бюджетная система Российской Федерации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фондов; </a:t>
            </a:r>
          </a:p>
          <a:p>
            <a:pPr marL="0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Бюджетный кодекс Российской Федерации статья 6 </a:t>
            </a:r>
          </a:p>
          <a:p>
            <a:pPr marL="0" indent="0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Бюджетная система Российской Федерации основана на принципах: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 Единства бюджетной системы Российской Федерации; 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2. Самостоятельности бюджетов; 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3. Сбалансированности бюджета; 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4. Общего (совокупного) покрытия расходов бюджетов; 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5. Прозрачности (открытости); 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6. Достоверности бюджета; 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7. Подведомственности расходов бюджетов; 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8. Единства кассы.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Бюджетный кодекс Российской Федерации статья 28 </a:t>
            </a:r>
          </a:p>
          <a:p>
            <a:pPr marL="0" indent="0"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Принцип прозрачности (открытости) означает: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обязательное опубликование в средствах массовой информации утвержденных бюджетов и отчетов об их исполнении;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обязательную открытость для общества и средств массовой информации проектов бюджетов;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стабильность и (или) преемственность бюджетной классификации Российской Федерации. </a:t>
            </a:r>
          </a:p>
          <a:p>
            <a:pPr marL="0" indent="0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Бюджетный кодекс Российской Федерации статья 33 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4734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Термины 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поступающие в бюджет денежные средства, за исключением средств, являющихся в соответствии с настоящим Кодексом источниками финансирования дефицита бюджета; 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Дефицит бюджета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превышение расходов бюджета над его доходами;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8875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принципы и подходы к формированию бюджета Кувшиновского муниципального округа на 2024 год и на плановый период </a:t>
            </a:r>
          </a:p>
          <a:p>
            <a:pPr marL="0" indent="0" algn="ctr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Сохранение трехлетнего бюджетного планирования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• Сохранение социальной ориентации бюджета Кувшиновского муниципального округа Тверской области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• Повышение прозрачности и открытости бюджетного процесса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• Взвешенный подход к принятию новых расходных обязательств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• Повышение эффективности бюджетных расходов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• Реализация принципов результативного бюджетирования (БОР)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Формирование бюджета на основе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8351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 проекте бюджета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Кувшиновского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муниципального округа Тверской области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годов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Кувшиново 28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декабря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года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32048" cy="5760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31055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1847</Words>
  <Application>Microsoft Office PowerPoint</Application>
  <PresentationFormat>Экран (4:3)</PresentationFormat>
  <Paragraphs>523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Администрация Кувшиновского муниципального округа Тверской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Кувшиновского муниципального округа Тверской области</dc:title>
  <dc:creator>Кристина</dc:creator>
  <cp:lastModifiedBy>Кристина</cp:lastModifiedBy>
  <cp:revision>87</cp:revision>
  <cp:lastPrinted>2024-06-26T06:29:31Z</cp:lastPrinted>
  <dcterms:created xsi:type="dcterms:W3CDTF">2024-06-25T07:12:40Z</dcterms:created>
  <dcterms:modified xsi:type="dcterms:W3CDTF">2024-07-04T10:00:55Z</dcterms:modified>
</cp:coreProperties>
</file>